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314" r:id="rId9"/>
    <p:sldId id="315" r:id="rId10"/>
    <p:sldId id="316" r:id="rId11"/>
    <p:sldId id="317" r:id="rId12"/>
    <p:sldId id="265" r:id="rId13"/>
    <p:sldId id="338" r:id="rId14"/>
    <p:sldId id="341" r:id="rId15"/>
    <p:sldId id="342" r:id="rId16"/>
    <p:sldId id="339" r:id="rId17"/>
    <p:sldId id="266" r:id="rId18"/>
    <p:sldId id="318" r:id="rId19"/>
    <p:sldId id="343" r:id="rId20"/>
    <p:sldId id="340" r:id="rId21"/>
    <p:sldId id="319" r:id="rId22"/>
    <p:sldId id="344" r:id="rId23"/>
    <p:sldId id="348" r:id="rId24"/>
    <p:sldId id="345" r:id="rId25"/>
    <p:sldId id="320" r:id="rId26"/>
    <p:sldId id="346" r:id="rId27"/>
    <p:sldId id="347" r:id="rId28"/>
    <p:sldId id="349" r:id="rId29"/>
    <p:sldId id="350" r:id="rId30"/>
    <p:sldId id="35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4"/>
    <p:restoredTop sz="94674"/>
  </p:normalViewPr>
  <p:slideViewPr>
    <p:cSldViewPr snapToGrid="0" snapToObjects="1">
      <p:cViewPr varScale="1">
        <p:scale>
          <a:sx n="118" d="100"/>
          <a:sy n="118" d="100"/>
        </p:scale>
        <p:origin x="29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70F0E-BEB6-EA48-B651-8B80B020ED75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7D7AF-1A14-834E-A82E-0B2C1C7FA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3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53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48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83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15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22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93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13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84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81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65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51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56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96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41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72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9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54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60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222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96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54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76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51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99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83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71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20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44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39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1D80-94DB-7F4F-9E45-8E9F42B2C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7A21C-71B4-C34F-BF23-2CB179CF5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AF403-3432-A146-B7AF-E1A0B073B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0BF6-AA2A-DE45-A2AF-1CA6964CC6E6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FF7C5-D627-EA44-9D8C-9D73B061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1282A-5C44-8546-B947-3739714CB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2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25C6-66A8-5E4C-B004-B55788C1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417B3-EDE1-8141-9643-6E26107AF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C4594-9624-414D-8F8E-A9D960EB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D9D-2EF8-AA46-A88D-7F29EE2B79CD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0F046-3DF2-EF41-9156-B8B4193C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2ECDA-E819-3641-98C4-E8F086DE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421821-9CC1-1142-8008-0B5E224E8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78E7F-5873-F946-A06D-31E19B35C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72BD8-6E62-574C-98AC-39F5939DB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E220-9607-E14F-93BA-ACB82826DCB3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4DEC7-CA33-C242-9513-AAFB52A2B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40F80-50A6-6349-9307-BE7ECFD0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27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896B1-0510-704F-BE60-ED3BBBE1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0ABD-F3E4-6C4B-B9C4-8CE81477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89201-0D5A-F340-B641-5D808E9D4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2D26-3F9A-E14B-82C2-F59323BA0F60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9558F-879B-E04C-B223-8D8962D93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0AE89-8582-B64E-A6BD-C61E3BAF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4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2BFD5-39D1-DF42-884B-DEC9C49A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95D03-9490-2E49-A5AE-E684504E0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70EA9-FED7-6E40-80AD-BD214BBC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D2A24-D189-444E-8740-E52BA0B0DB5B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08D35-5FA3-4A42-9C3C-BE535556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A54D-5A95-5C4E-AD42-0FD56E92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6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94E9-1314-9842-9A42-35FA76894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2E073-9DD3-7748-ACE8-C8A02EE27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43BD1-4D19-F44A-9AB7-8E0FF1D28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49355-FC8C-A241-A54E-A228B3F80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5690-F144-194A-9E73-74FA897FF0B7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469B6-79F0-4841-9168-70B5CFA9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3470A-8DF8-9147-B67B-79DB15746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1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2095-0064-AD48-8E0A-8E58C99F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CCF12-7DD7-6849-AF44-9FB9C0FA8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64AF4-05D4-2347-9B4E-5D0604989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380CC-1937-FB4D-833A-E65D53E18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27726-8702-9741-828B-2D78402E2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290F7-0F39-D143-9001-C7671CC6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8EBB-5742-7D45-9A98-88F5BBCCAA86}" type="datetime1">
              <a:rPr lang="en-US" smtClean="0"/>
              <a:t>6/30/2020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9964E-CA32-614A-8608-ABCEEDD23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B537F-5A73-6A44-B7EC-3E2DAE908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3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905F-102E-4E42-8E3D-5D742E16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E9B53A-0A52-E34B-AA2F-D72820F0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E4EF-4AB7-284F-8E06-F261B78A6C58}" type="datetime1">
              <a:rPr lang="en-US" smtClean="0"/>
              <a:t>6/30/2020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56C2E-44C6-4344-9DA4-8E3FF7C8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A9A4D-F3FE-FB43-B7A5-C6E9188D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5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B5BF12-E4A8-804B-8B18-2CEFCF26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D1B1-5A3B-754C-AD70-9F66832C0445}" type="datetime1">
              <a:rPr lang="en-US" smtClean="0"/>
              <a:t>6/30/2020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3356D-FD96-944D-A050-608F6195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BA2C3-AC8F-E54D-AB88-24D9127F0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E84D-F9E2-4043-928C-3A7BCDF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562C-EBAC-2B4D-9D66-1CCA08C62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90765-AC88-E94A-BF8F-8A0BB9779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932B2-3C4A-A24B-A000-C2200FD1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3999-7A5C-7D4E-97B0-CF7C5EAE6637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E6FAF-E975-AF4A-9D65-62C191F1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A937A-267E-0C4C-B8A7-3F2BF0BE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7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51D5-48DE-D147-A1F8-DA1D978D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BB91C3-3585-9B41-9C89-96FE20276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ABE68-4F98-A04D-8A74-1996D0DE1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94D99-47EC-4F4A-AB53-B2F6A644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B7B-2F9A-BB4A-A375-1C20B1FB05BD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C62EB-C52C-004B-9D08-7B6F4A0F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C55A5-19C4-FE45-9995-A695A2D0C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7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hankcs/HanLP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DF70D1-529E-344E-8253-455B4F319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FC6AE-26EE-8246-A186-AB3CD74C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466DA-1976-CB48-849E-EDD4BC419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EED93-12C4-6149-A6D5-F96AC552038D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AA94B-2A31-8D45-A0BB-8287569AF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2BF05-A44F-3545-9B2C-C8DF67F2509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B216FB-6A12-4C49-9FB4-2CD4160DF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《</a:t>
            </a:r>
            <a:r>
              <a:rPr lang="zh-CN" altLang="en-US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自然语言处理入门</a:t>
            </a:r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》</a:t>
            </a:r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09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第八章 命名实体识别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8.1 </a:t>
            </a:r>
            <a:r>
              <a:rPr lang="zh-CN" altLang="en-US" b="1" dirty="0"/>
              <a:t>概述</a:t>
            </a:r>
            <a:endParaRPr lang="en-US" altLang="zh-CN" b="1" dirty="0"/>
          </a:p>
          <a:p>
            <a:r>
              <a:rPr lang="en-US" b="1" dirty="0"/>
              <a:t>8.2 </a:t>
            </a:r>
            <a:r>
              <a:rPr lang="zh-CN" altLang="en-US" b="1" dirty="0"/>
              <a:t>基于规则的命名实体识别</a:t>
            </a:r>
            <a:endParaRPr lang="en-US" b="1" dirty="0"/>
          </a:p>
          <a:p>
            <a:r>
              <a:rPr lang="en-US" b="1" dirty="0"/>
              <a:t>8.3 </a:t>
            </a:r>
            <a:r>
              <a:rPr lang="zh-CN" altLang="en-US" b="1" dirty="0"/>
              <a:t>命名实体识别语料库 </a:t>
            </a:r>
            <a:endParaRPr lang="en-US" b="1" dirty="0"/>
          </a:p>
          <a:p>
            <a:r>
              <a:rPr lang="en-US" b="1" dirty="0"/>
              <a:t>8.4 </a:t>
            </a:r>
            <a:r>
              <a:rPr lang="zh-CN" altLang="en-US" b="1" dirty="0"/>
              <a:t>基于层叠隐马尔可夫模型的角色标注框架</a:t>
            </a:r>
            <a:endParaRPr lang="en-US" b="1" dirty="0"/>
          </a:p>
          <a:p>
            <a:r>
              <a:rPr lang="en-US" b="1" dirty="0"/>
              <a:t>8.5 </a:t>
            </a:r>
            <a:r>
              <a:rPr lang="zh-CN" altLang="en-US" b="1" dirty="0"/>
              <a:t>基于序列标注的命名实体识别</a:t>
            </a:r>
            <a:endParaRPr lang="en-US" b="1" dirty="0"/>
          </a:p>
          <a:p>
            <a:r>
              <a:rPr lang="en-US" b="1" dirty="0"/>
              <a:t>8.6 </a:t>
            </a:r>
            <a:r>
              <a:rPr lang="zh-CN" altLang="en-US" b="1" dirty="0"/>
              <a:t>自定义领域命名实体识别</a:t>
            </a:r>
            <a:endParaRPr lang="en-US" b="1" dirty="0"/>
          </a:p>
          <a:p>
            <a:r>
              <a:rPr lang="en-US" b="1" dirty="0"/>
              <a:t>8.7 </a:t>
            </a:r>
            <a:r>
              <a:rPr lang="zh-CN" altLang="en-US" b="1" dirty="0"/>
              <a:t>总结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68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8.3.2 </a:t>
            </a:r>
            <a:r>
              <a:rPr lang="zh-CN" altLang="en-US" b="1" dirty="0"/>
              <a:t>微软命名实体识别语料库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B5E9D6-E360-5244-9EC9-E8798125BBD4}"/>
              </a:ext>
            </a:extLst>
          </p:cNvPr>
          <p:cNvSpPr/>
          <p:nvPr/>
        </p:nvSpPr>
        <p:spPr>
          <a:xfrm>
            <a:off x="838200" y="1690688"/>
            <a:ext cx="10515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&lt;SENTENCE&gt;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我们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藏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一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册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&lt;/w&gt;&lt;w&gt;&lt;TIMEX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"DATE"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１９４５年６月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&lt;/TIMEX&gt;&lt;/w&gt;&lt;w&gt;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油印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&lt;/w&gt;&lt;w&gt;&lt;NAMEX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"LOCATION"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北京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&lt;/NAMEX&gt;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文物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保存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保管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状态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之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调查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报告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调查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范围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涉及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&lt;/w&gt;&lt;w&gt;&lt;NAMEX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"LOCATION"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故宫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&lt;/NAMEX&gt;&lt;/w&gt;&lt;w&gt;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&lt;/w&gt;&lt;w&gt;&lt;NAMEX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"LOCATION"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历博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&lt;/NAMEX&gt;&lt;/w&gt;&lt;w&gt;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&lt;/w&gt;&lt;w&gt;&lt;NAMEX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"ORGANIZATION"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古研所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&lt;/NAMEX&gt;&lt;/w&gt;&lt;w&gt;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&lt;/w&gt;&lt;w&gt;&lt;NAMEX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"LOCATION"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北大清华图书馆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&lt;/NAMEX&gt;&lt;/w&gt;&lt;w&gt;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&lt;/w&gt;&lt;w&gt;&lt;NAMEX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"LOCATION"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北图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&lt;/NAMEX&gt;&lt;/w&gt;&lt;w&gt;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&lt;/w&gt;&lt;w&gt;&lt;NAMEX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"LOCATION"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日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&lt;/NAMEX&gt;&lt;/w&gt;&lt;w&gt;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伪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资料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库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等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&lt;/w&gt;&lt;w&gt;&lt;NUMEX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"INTEGER"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二十几家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&lt;/NUMEX&gt;&lt;/w&gt;&lt;w&gt;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言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及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文物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&lt;/w&gt;&lt;w&gt;&lt;NUMEX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"INTEGER"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二十万件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&lt;/NUMEX&gt;&lt;/w&gt;&lt;w&gt;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以上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洋洋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&lt;/w&gt;&lt;w&gt;&lt;NUMEX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"INTEGER"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三万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&lt;/NUMEX&gt;&lt;/w&gt;&lt;w&gt;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余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言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珍贵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&lt;/w&gt;&lt;w&gt;&lt;NAMEX</a:t>
            </a:r>
            <a:r>
              <a:rPr lang="en-US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TYPE=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"LOCATION"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北京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&lt;/NAMEX&gt;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史料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&lt;/w&gt;&lt;w&gt;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&lt;/w&gt;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&lt;/SENTENCE&gt;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336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8.4 </a:t>
            </a:r>
            <a:r>
              <a:rPr lang="zh-CN" altLang="en-US" b="1" dirty="0"/>
              <a:t>基于层叠隐马尔可夫模型的角色标注框架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该框架的识别思路与日本人名的思路类似：为构成命名实体的短词语打标签，标签序列满足某种模式则识别为某种命名实体</a:t>
            </a:r>
            <a:endParaRPr lang="en-US" altLang="zh-CN" dirty="0"/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角色标注模块的输入是分词模块的输出，两个模块都由隐马尔可夫模型驱动，所以称为</a:t>
            </a:r>
            <a:r>
              <a:rPr lang="zh-CN" altLang="en-US" b="1" dirty="0"/>
              <a:t>层叠隐马尔可夫模型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46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8.4.1 </a:t>
            </a:r>
            <a:r>
              <a:rPr lang="zh-CN" altLang="en-US" b="1" dirty="0"/>
              <a:t>基于角色标注的中国人名识别</a:t>
            </a:r>
            <a:endParaRPr lang="en-US" b="1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79ACBEA-014F-384D-A6B7-3F4540B8F9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264313"/>
              </p:ext>
            </p:extLst>
          </p:nvPr>
        </p:nvGraphicFramePr>
        <p:xfrm>
          <a:off x="458056" y="1311275"/>
          <a:ext cx="10515600" cy="518160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3505200">
                  <a:extLst>
                    <a:ext uri="{9D8B030D-6E8A-4147-A177-3AD203B41FA5}">
                      <a16:colId xmlns:a16="http://schemas.microsoft.com/office/drawing/2014/main" val="138424861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50927521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583697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标签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意义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例子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202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姓氏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张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华平先生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413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双名的首字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张</a:t>
                      </a: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华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平先生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710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双名的末字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张华</a:t>
                      </a: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平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先生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562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单名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张</a:t>
                      </a:r>
                      <a:r>
                        <a:rPr lang="zh-CN" sz="2000" i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浩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说：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我是一个好人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”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968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前缀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老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刘、</a:t>
                      </a: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小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李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469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后缀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王</a:t>
                      </a:r>
                      <a:r>
                        <a:rPr lang="zh-CN" sz="2000" i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总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、刘</a:t>
                      </a:r>
                      <a:r>
                        <a:rPr lang="zh-CN" sz="2000" i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老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、肖</a:t>
                      </a:r>
                      <a:r>
                        <a:rPr lang="zh-CN" sz="2000" i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氏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、吴</a:t>
                      </a:r>
                      <a:r>
                        <a:rPr lang="zh-CN" sz="2000" i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妈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、叶</a:t>
                      </a:r>
                      <a:r>
                        <a:rPr lang="zh-CN" sz="2000" i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帅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9043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人名的上文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又</a:t>
                      </a: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来到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于洪洋的家。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202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人名的下文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新华社记者黄文</a:t>
                      </a: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摄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2512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两个中国人名之间的成分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编剧邵钧林</a:t>
                      </a:r>
                      <a:r>
                        <a:rPr lang="zh-CN" sz="2000" i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稽道青说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13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人名的上文和姓成词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这里</a:t>
                      </a: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有关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天培的壮烈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586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人名的末字和下文成词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龚学</a:t>
                      </a:r>
                      <a:r>
                        <a:rPr lang="zh-CN" sz="2000" i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平等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领导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邓颖</a:t>
                      </a:r>
                      <a:r>
                        <a:rPr lang="zh-CN" sz="2000" i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超生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148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姓与双名的首字成词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王国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维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863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姓与单名成词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高峰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汪洋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41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双名本身成词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张</a:t>
                      </a:r>
                      <a:r>
                        <a:rPr lang="en-US" sz="2000" i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朝阳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682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以上之外其他的角色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10202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BB18CC-27A4-C441-B428-B45F7836575E}"/>
              </a:ext>
            </a:extLst>
          </p:cNvPr>
          <p:cNvSpPr/>
          <p:nvPr/>
        </p:nvSpPr>
        <p:spPr>
          <a:xfrm>
            <a:off x="7604589" y="6465129"/>
            <a:ext cx="91748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张华平和刘群教授论文</a:t>
            </a:r>
            <a:r>
              <a:rPr lang="en-US" altLang="zh-CN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基于角色标注的中国人名自动识别研究</a:t>
            </a:r>
            <a:r>
              <a:rPr lang="en-US" altLang="zh-CN" sz="8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1316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8.4.1 </a:t>
            </a:r>
            <a:r>
              <a:rPr lang="zh-CN" altLang="en-US" b="1" dirty="0"/>
              <a:t>基于角色标注的中国人名识别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语料转换</a:t>
            </a:r>
            <a:endParaRPr lang="en-US" altLang="zh-CN" b="1" dirty="0"/>
          </a:p>
          <a:p>
            <a:r>
              <a:rPr lang="zh-CN" altLang="en-US" b="1" dirty="0"/>
              <a:t>训练</a:t>
            </a:r>
            <a:r>
              <a:rPr lang="en-US" altLang="zh-CN" b="1" dirty="0"/>
              <a:t>HMM</a:t>
            </a:r>
          </a:p>
          <a:p>
            <a:r>
              <a:rPr lang="zh-CN" altLang="en-US" b="1" dirty="0"/>
              <a:t>标注</a:t>
            </a:r>
            <a:endParaRPr lang="en-US" altLang="zh-CN" b="1" dirty="0"/>
          </a:p>
          <a:p>
            <a:r>
              <a:rPr lang="zh-CN" altLang="en-US" b="1" dirty="0"/>
              <a:t>模式匹配合并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1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8.4.1 </a:t>
            </a:r>
            <a:r>
              <a:rPr lang="zh-CN" altLang="en-US" b="1" dirty="0"/>
              <a:t>基于角色标注的中国人名识别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语料转换</a:t>
            </a:r>
            <a:endParaRPr lang="en-US" altLang="zh-CN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8F4355-0E9E-1A49-BFB9-9DE92AFDAD7F}"/>
              </a:ext>
            </a:extLst>
          </p:cNvPr>
          <p:cNvSpPr/>
          <p:nvPr/>
        </p:nvSpPr>
        <p:spPr>
          <a:xfrm>
            <a:off x="1160980" y="2398128"/>
            <a:ext cx="10880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原始语料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[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这里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/r,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/v,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关天培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/nr,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/u,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有关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vn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事迹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/n,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/w]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姓名拆分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[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这里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/K,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关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/B,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天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/C,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培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/D,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/L,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有关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事迹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上文成词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[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这里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有关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/U,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天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/C,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培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/D,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/L,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有关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事迹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添加首尾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[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始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##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始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/S,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这里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有关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/U,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天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/C,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培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/D,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/L,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有关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事迹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/A,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末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##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末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/A]</a:t>
            </a:r>
          </a:p>
        </p:txBody>
      </p:sp>
    </p:spTree>
    <p:extLst>
      <p:ext uri="{BB962C8B-B14F-4D97-AF65-F5344CB8AC3E}">
        <p14:creationId xmlns:p14="http://schemas.microsoft.com/office/powerpoint/2010/main" val="2537243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8.4.1 </a:t>
            </a:r>
            <a:r>
              <a:rPr lang="zh-CN" altLang="en-US" b="1" dirty="0"/>
              <a:t>基于角色标注的中国人名识别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标注</a:t>
            </a:r>
            <a:endParaRPr lang="en-US" altLang="zh-CN" b="1" dirty="0"/>
          </a:p>
          <a:p>
            <a:r>
              <a:rPr lang="zh-CN" altLang="en-US" b="1" dirty="0"/>
              <a:t>模式匹配合并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F03020-DD7C-6A43-A9E8-A72C77AABBB6}"/>
              </a:ext>
            </a:extLst>
          </p:cNvPr>
          <p:cNvSpPr/>
          <p:nvPr/>
        </p:nvSpPr>
        <p:spPr>
          <a:xfrm>
            <a:off x="838200" y="2749467"/>
            <a:ext cx="1081269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粗分结果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龚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nz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/v,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平等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/a,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领导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/n]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人名角色观察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  K 1 A 1 ][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龚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B 768 D 3 E 2 C 1 ][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C 1698 D 298 L 19 E 11 K 8 B 5 ][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平等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V 35 L 9 ][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领导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K 238 L 47 ][  K 1 A 1 ]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人名角色标注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 /K ,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龚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/B ,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/C ,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平等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/V ,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领导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/K , /K]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识别出人名：龚学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BC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识别出人名：龚学平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BCD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细分词网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0:[ 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1:[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龚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龚学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龚学平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2:[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学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3:[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平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平等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4:[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等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5:[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领导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龚学平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/nr,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等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udeng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领导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/n]</a:t>
            </a:r>
          </a:p>
        </p:txBody>
      </p:sp>
    </p:spTree>
    <p:extLst>
      <p:ext uri="{BB962C8B-B14F-4D97-AF65-F5344CB8AC3E}">
        <p14:creationId xmlns:p14="http://schemas.microsoft.com/office/powerpoint/2010/main" val="160443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8.4.2 </a:t>
            </a:r>
            <a:r>
              <a:rPr lang="zh-CN" altLang="en-US" b="1" dirty="0"/>
              <a:t>基于角色标注的地名识别 </a:t>
            </a:r>
            <a:endParaRPr lang="en-US" b="1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E33C3D8-3A4D-EF48-9311-735DEB974D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4587501"/>
              </p:ext>
            </p:extLst>
          </p:nvPr>
        </p:nvGraphicFramePr>
        <p:xfrm>
          <a:off x="663539" y="2057400"/>
          <a:ext cx="10515600" cy="274320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3505200">
                  <a:extLst>
                    <a:ext uri="{9D8B030D-6E8A-4147-A177-3AD203B41FA5}">
                      <a16:colId xmlns:a16="http://schemas.microsoft.com/office/drawing/2014/main" val="194365717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82706193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5886649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角色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意义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示例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695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地名的上文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我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来到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中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关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园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445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地名的下文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刘家村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下岸村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相邻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7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中国地名的首部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石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河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子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乡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074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中国地名的中部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石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河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子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乡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321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中国地名的末部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石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河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子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乡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354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中国地名的后缀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海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淀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区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04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连接词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刘家村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下岸村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相邻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2058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其他非地名成分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94806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0CCB02-CE17-504D-8D23-CE65BE86A0A2}"/>
              </a:ext>
            </a:extLst>
          </p:cNvPr>
          <p:cNvSpPr/>
          <p:nvPr/>
        </p:nvSpPr>
        <p:spPr>
          <a:xfrm>
            <a:off x="990600" y="5468890"/>
            <a:ext cx="9078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参考了俞鸿魁等人的论文</a:t>
            </a:r>
            <a:r>
              <a:rPr lang="en-US" altLang="zh-CN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基于层叠隐马尔可夫模型的中文命名实体识别</a:t>
            </a:r>
            <a:r>
              <a:rPr lang="en-US" altLang="zh-CN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1590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8.4.3 </a:t>
            </a:r>
            <a:r>
              <a:rPr lang="zh-CN" altLang="en-US" b="1" dirty="0"/>
              <a:t>基于角色标注的机构名识别</a:t>
            </a:r>
            <a:endParaRPr lang="en-US" b="1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3A361E5-02CF-3549-B4D3-B9ECB5F43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5712031"/>
              </p:ext>
            </p:extLst>
          </p:nvPr>
        </p:nvGraphicFramePr>
        <p:xfrm>
          <a:off x="324492" y="1690688"/>
          <a:ext cx="10515600" cy="335280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3505200">
                  <a:extLst>
                    <a:ext uri="{9D8B030D-6E8A-4147-A177-3AD203B41FA5}">
                      <a16:colId xmlns:a16="http://schemas.microsoft.com/office/drawing/2014/main" val="66421350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3274126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194910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角色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意义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例子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945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上文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参与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亚太经合组织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活动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912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下文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中央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电视台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报道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171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连接词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北京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电视台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天津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电视台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640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特征词的一般性前缀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北京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电影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学院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081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特征词的译名性前缀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美国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摩托罗拉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公司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576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特征词的地名性前缀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交通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银行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北京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分行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406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特征词的机构名前缀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中共中央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顾问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委员会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5936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特征词的特殊性前缀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中央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电视台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535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机构名的特征词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国务院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侨务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办公室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333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其他非机构名成分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20945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996CCA-DBC1-5D4E-BEDB-3372C020F61C}"/>
              </a:ext>
            </a:extLst>
          </p:cNvPr>
          <p:cNvSpPr/>
          <p:nvPr/>
        </p:nvSpPr>
        <p:spPr>
          <a:xfrm>
            <a:off x="1106184" y="5376753"/>
            <a:ext cx="9209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参考俞鸿魁、张华平、刘群所著</a:t>
            </a:r>
            <a:r>
              <a:rPr lang="zh-CN" altLang="en-US" dirty="0"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基于角色标注的中文机构名识别</a:t>
            </a:r>
            <a:r>
              <a:rPr lang="en-US" altLang="zh-CN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0841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8.5 </a:t>
            </a:r>
            <a:r>
              <a:rPr lang="zh-CN" altLang="en-US" b="1" dirty="0"/>
              <a:t>基于序列标注的命名实体识别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命名实体的边界可以通过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确定</a:t>
                </a:r>
                <a:r>
                  <a:rPr lang="en-US" dirty="0"/>
                  <a:t> </a:t>
                </a:r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其类别可以通过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B-</a:t>
                </a:r>
                <a:r>
                  <a:rPr lang="en-US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nt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等附加类别的标签来确定</a:t>
                </a:r>
                <a:r>
                  <a:rPr lang="en-US" dirty="0"/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31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8.5 </a:t>
            </a:r>
            <a:r>
              <a:rPr lang="zh-CN" altLang="en-US" b="1" dirty="0"/>
              <a:t>基于序列标注的命名实体识别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2E264A8B-304B-7D4E-9774-1FE92E00FB4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61567842"/>
                  </p:ext>
                </p:extLst>
              </p:nvPr>
            </p:nvGraphicFramePr>
            <p:xfrm>
              <a:off x="838200" y="1565433"/>
              <a:ext cx="10515600" cy="463296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729890866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351368711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43435597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输入变量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输入变量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输出变量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oMath>
                          </a14:m>
                          <a:endParaRPr lang="en-US" sz="16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604607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萨哈夫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S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212322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说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843417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,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w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487769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伊拉克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ns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S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12546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将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d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87206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同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729789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联合国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B-nt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76680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销毁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15481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伊拉克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ns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52587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大规模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564894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杀伤性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428552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武器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732979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特别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32038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委员会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E-nt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598496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继续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722924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200315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合作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2256824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。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w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92457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2E264A8B-304B-7D4E-9774-1FE92E00FB4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61567842"/>
                  </p:ext>
                </p:extLst>
              </p:nvPr>
            </p:nvGraphicFramePr>
            <p:xfrm>
              <a:off x="838200" y="1565433"/>
              <a:ext cx="10515600" cy="463296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729890866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351368711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43435597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2" t="-31579" r="-200000" b="-187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362" t="-31579" r="-100000" b="-187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362" t="-31579" b="-187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046077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萨哈夫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S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2123226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说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843417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,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w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4877695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伊拉克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ns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S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125467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将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d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872060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同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8729789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联合国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B-nt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766802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销毁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154813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伊拉克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ns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525871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大规模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b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564894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杀伤性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428552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武器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732979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特别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a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M-nt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320386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委员会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n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E-nt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5984962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继续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722924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保持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200315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合作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v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2256824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。</a:t>
                          </a:r>
                          <a:endParaRPr lang="en-US" sz="16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w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O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92457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6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6DC2B6-D434-9A4B-B65C-8380E7252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793" y="2680929"/>
            <a:ext cx="5191161" cy="3675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8.1.1 </a:t>
            </a:r>
            <a:r>
              <a:rPr lang="zh-CN" altLang="en-US" b="1" dirty="0"/>
              <a:t>命名实体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579F66-77CA-6241-879A-F8EF6F455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文本中有一些描述实体的词汇，比如人名、地名、组织机构名、股票基金、医学术语等，称为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命名实体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named entity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数量无穷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构词灵活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类别模糊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2966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8.5.1 </a:t>
            </a:r>
            <a:r>
              <a:rPr lang="zh-CN" altLang="en-US" b="1" dirty="0"/>
              <a:t>特征提取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FACA6F3D-309F-2B4F-A893-B530DD010E9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22548597"/>
                  </p:ext>
                </p:extLst>
              </p:nvPr>
            </p:nvGraphicFramePr>
            <p:xfrm>
              <a:off x="838200" y="2536399"/>
              <a:ext cx="10515600" cy="19558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2295973003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889771401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63640959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转移特征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词语特征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词性特征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98736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word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052093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word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tag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4524246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word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tag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9148863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word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tag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696000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word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821139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FACA6F3D-309F-2B4F-A893-B530DD010E9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22548597"/>
                  </p:ext>
                </p:extLst>
              </p:nvPr>
            </p:nvGraphicFramePr>
            <p:xfrm>
              <a:off x="838200" y="2536399"/>
              <a:ext cx="10515600" cy="19558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2295973003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889771401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63640959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转移特征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词语特征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词性特征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9873634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00362" t="-119231" r="-100000" b="-4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0520931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362" t="-219231" r="-200000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00362" t="-219231" r="-100000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00362" t="-219231" b="-3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5242462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00362" t="-307407" r="-100000" b="-1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00362" t="-307407" b="-1962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1488638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00362" t="-423077" r="-100000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00362" t="-423077" b="-10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600006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00362" t="-523077" r="-100000" b="-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8211396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93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8.5.2 </a:t>
            </a:r>
            <a:r>
              <a:rPr lang="zh-CN" altLang="en-US" b="1" dirty="0"/>
              <a:t>基于隐马尔可夫模型序列标注的命名实体识别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A4BAFE-AB9A-BC4C-BA48-3BA7DCCDD6CB}"/>
              </a:ext>
            </a:extLst>
          </p:cNvPr>
          <p:cNvSpPr/>
          <p:nvPr/>
        </p:nvSpPr>
        <p:spPr>
          <a:xfrm>
            <a:off x="838200" y="2828836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HMMNERecognizer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recognizer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HMMNERecognizer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recognizer.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(corpus); 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data/test/pku98/199801-train.txt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027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8.5.3 </a:t>
            </a:r>
            <a:r>
              <a:rPr lang="zh-CN" altLang="en-US" b="1" dirty="0"/>
              <a:t>基于感知机序列标注的命名实体识别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A4BAFE-AB9A-BC4C-BA48-3BA7DCCDD6CB}"/>
              </a:ext>
            </a:extLst>
          </p:cNvPr>
          <p:cNvSpPr/>
          <p:nvPr/>
        </p:nvSpPr>
        <p:spPr>
          <a:xfrm>
            <a:off x="838200" y="282883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PerceptronTrainer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trainer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NERTrainer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PerceptronNERecognizer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(corpus, model).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getModel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1200864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8.5.3 </a:t>
            </a:r>
            <a:r>
              <a:rPr lang="zh-CN" altLang="en-US" b="1" dirty="0"/>
              <a:t>基于感知机序列标注的命名实体识别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在线学习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A4BAFE-AB9A-BC4C-BA48-3BA7DCCDD6CB}"/>
              </a:ext>
            </a:extLst>
          </p:cNvPr>
          <p:cNvSpPr/>
          <p:nvPr/>
        </p:nvSpPr>
        <p:spPr>
          <a:xfrm>
            <a:off x="838200" y="2828836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PerceptronLexicalAnalyzer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analyzer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PerceptronLexicalAnalyzer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PerceptronSegmenter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(),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PerceptronPOSTagger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(), 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PerceptronNERecognizer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 recognizer);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//①</a:t>
            </a:r>
            <a:br>
              <a:rPr lang="en-US" i="1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Sentence sentence 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Sentence.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create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/c 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特朗普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/nr 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/v 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电话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/n 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讨论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/v [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太空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/s 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探索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vn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技术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/n 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公司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/n]/</a:t>
            </a:r>
            <a:r>
              <a:rPr lang="en-US" dirty="0" err="1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nt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//②</a:t>
            </a:r>
            <a:br>
              <a:rPr lang="en-US" i="1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(!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analyzer.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analyze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sentence.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text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()).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equals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(sentence))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//③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analyzer.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learn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(sentence);</a:t>
            </a:r>
          </a:p>
        </p:txBody>
      </p:sp>
    </p:spTree>
    <p:extLst>
      <p:ext uri="{BB962C8B-B14F-4D97-AF65-F5344CB8AC3E}">
        <p14:creationId xmlns:p14="http://schemas.microsoft.com/office/powerpoint/2010/main" val="288080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8.5.4 </a:t>
            </a:r>
            <a:r>
              <a:rPr lang="zh-CN" altLang="en-US" b="1" dirty="0"/>
              <a:t>基于条件随机场序列标注的命名实体识别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A4BAFE-AB9A-BC4C-BA48-3BA7DCCDD6CB}"/>
              </a:ext>
            </a:extLst>
          </p:cNvPr>
          <p:cNvSpPr/>
          <p:nvPr/>
        </p:nvSpPr>
        <p:spPr>
          <a:xfrm>
            <a:off x="838200" y="282883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CRFNERecognizer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recognizer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CRFNERecognizer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 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空白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recognizer.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(corpus, model);</a:t>
            </a:r>
          </a:p>
        </p:txBody>
      </p:sp>
    </p:spTree>
    <p:extLst>
      <p:ext uri="{BB962C8B-B14F-4D97-AF65-F5344CB8AC3E}">
        <p14:creationId xmlns:p14="http://schemas.microsoft.com/office/powerpoint/2010/main" val="710895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8.5.5 </a:t>
            </a:r>
            <a:r>
              <a:rPr lang="zh-CN" altLang="en-US" b="1" dirty="0"/>
              <a:t>命名实体识别标准化评测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正确识别的命名实体数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识别出的命名实体总数</m:t>
                          </m:r>
                        </m:den>
                      </m:f>
                    </m:oMath>
                  </m:oMathPara>
                </a14:m>
                <a:br>
                  <a:rPr lang="en-US" dirty="0"/>
                </a:br>
                <a:endParaRPr lang="en-US" i="1" dirty="0"/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endParaRPr lang="en-US" i="1" dirty="0"/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正确识别的命名实体数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命名实体总数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26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8.5.5 </a:t>
            </a:r>
            <a:r>
              <a:rPr lang="zh-CN" altLang="en-US" b="1" dirty="0"/>
              <a:t>命名实体识别标准化评测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50D1B2FB-915A-4048-A7B2-48C184A9843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45944274"/>
                  </p:ext>
                </p:extLst>
              </p:nvPr>
            </p:nvGraphicFramePr>
            <p:xfrm>
              <a:off x="838200" y="2523499"/>
              <a:ext cx="10515600" cy="12446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1397638741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243627137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525359800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40444152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515749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隐马尔可夫模型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79.01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30.14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43.64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381453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感知机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87.33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78.98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82.94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265537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zh-CN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条件随机场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87.93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73.75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80.22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840160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50D1B2FB-915A-4048-A7B2-48C184A9843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45944274"/>
                  </p:ext>
                </p:extLst>
              </p:nvPr>
            </p:nvGraphicFramePr>
            <p:xfrm>
              <a:off x="838200" y="2523499"/>
              <a:ext cx="10515600" cy="12446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1397638741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243627137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525359800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404441527"/>
                        </a:ext>
                      </a:extLst>
                    </a:gridCol>
                  </a:tblGrid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483" t="-19231" r="-200000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483" t="-19231" r="-100000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483" t="-19231" b="-32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515749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隐马尔可夫模型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79.01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30.14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43.64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3814538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感知机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87.33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78.98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82.94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2655374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zh-CN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条件随机场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87.93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73.75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80.22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840160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3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8.6 </a:t>
            </a:r>
            <a:r>
              <a:rPr lang="zh-CN" altLang="en-US" b="1" dirty="0"/>
              <a:t>自定义领域命名实体识别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以战斗机名称的识别为例，演示量身定制一套领域模型的完整流程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89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8.6.1 </a:t>
            </a:r>
            <a:r>
              <a:rPr lang="zh-CN" altLang="en-US" b="1" dirty="0"/>
              <a:t>标注领域命名实体识别语料库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sz="3200" dirty="0">
                <a:latin typeface="Cambria" panose="02040503050406030204" pitchFamily="18" charset="0"/>
                <a:cs typeface="Times New Roman" panose="02020603050405020304" pitchFamily="18" charset="0"/>
              </a:rPr>
              <a:t>假设生语料中有如下句子：</a:t>
            </a:r>
            <a:endParaRPr lang="en-US" sz="32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 latinLnBrk="1">
              <a:spcAft>
                <a:spcPts val="1000"/>
              </a:spcAft>
            </a:pP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米高扬设计米格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-17PF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：米格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-17PF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型战斗机比米格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-17P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性能更好。</a:t>
            </a:r>
            <a:endParaRPr lang="en-US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3200" dirty="0" err="1">
                <a:latin typeface="Cambria" panose="02040503050406030204" pitchFamily="18" charset="0"/>
                <a:cs typeface="Times New Roman" panose="02020603050405020304" pitchFamily="18" charset="0"/>
              </a:rPr>
              <a:t>HanLP</a:t>
            </a:r>
            <a:r>
              <a:rPr lang="en-US" sz="3200" dirty="0" err="1">
                <a:cs typeface="Times New Roman" panose="02020603050405020304" pitchFamily="18" charset="0"/>
              </a:rPr>
              <a:t>的词法分析器输出如下结果</a:t>
            </a:r>
            <a:r>
              <a:rPr lang="en-US" sz="3200" dirty="0">
                <a:cs typeface="Times New Roman" panose="02020603050405020304" pitchFamily="18" charset="0"/>
              </a:rPr>
              <a:t>：</a:t>
            </a:r>
          </a:p>
          <a:p>
            <a:pPr lvl="1" latinLnBrk="1">
              <a:spcAft>
                <a:spcPts val="1000"/>
              </a:spcAft>
            </a:pPr>
            <a:r>
              <a:rPr lang="en-US" dirty="0" err="1">
                <a:cs typeface="Times New Roman" panose="02020603050405020304" pitchFamily="18" charset="0"/>
              </a:rPr>
              <a:t>米高扬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/nr </a:t>
            </a:r>
            <a:r>
              <a:rPr lang="en-US" dirty="0" err="1">
                <a:cs typeface="Times New Roman" panose="02020603050405020304" pitchFamily="18" charset="0"/>
              </a:rPr>
              <a:t>设计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vn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米格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/nr -/w 17/m PF/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nx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dirty="0">
                <a:cs typeface="Times New Roman" panose="02020603050405020304" pitchFamily="18" charset="0"/>
              </a:rPr>
              <a:t>：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/w </a:t>
            </a:r>
            <a:r>
              <a:rPr lang="en-US" dirty="0" err="1">
                <a:cs typeface="Times New Roman" panose="02020603050405020304" pitchFamily="18" charset="0"/>
              </a:rPr>
              <a:t>米格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/nr -/w 17/m PF/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nx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型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/k </a:t>
            </a:r>
            <a:r>
              <a:rPr lang="en-US" dirty="0" err="1">
                <a:cs typeface="Times New Roman" panose="02020603050405020304" pitchFamily="18" charset="0"/>
              </a:rPr>
              <a:t>战斗机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 </a:t>
            </a:r>
            <a:r>
              <a:rPr lang="en-US" dirty="0" err="1">
                <a:cs typeface="Times New Roman" panose="02020603050405020304" pitchFamily="18" charset="0"/>
              </a:rPr>
              <a:t>比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/p </a:t>
            </a:r>
            <a:r>
              <a:rPr lang="en-US" dirty="0" err="1">
                <a:cs typeface="Times New Roman" panose="02020603050405020304" pitchFamily="18" charset="0"/>
              </a:rPr>
              <a:t>米格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/nr -/w 17/m P/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nx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性能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 </a:t>
            </a:r>
            <a:r>
              <a:rPr lang="en-US" dirty="0" err="1">
                <a:cs typeface="Times New Roman" panose="02020603050405020304" pitchFamily="18" charset="0"/>
              </a:rPr>
              <a:t>更好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/d </a:t>
            </a:r>
            <a:r>
              <a:rPr lang="en-US" dirty="0">
                <a:cs typeface="Times New Roman" panose="02020603050405020304" pitchFamily="18" charset="0"/>
              </a:rPr>
              <a:t>。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/w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sz="3200" dirty="0">
                <a:solidFill>
                  <a:srgbClr val="FF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人工将其校正为：</a:t>
            </a:r>
            <a:endParaRPr lang="en-US" sz="3200" dirty="0">
              <a:solidFill>
                <a:srgbClr val="FF0000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 latinLnBrk="1">
              <a:spcAft>
                <a:spcPts val="1000"/>
              </a:spcAft>
            </a:pP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米高扬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/nr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设计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/v [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米格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/nr -/w 17PF/m]/np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：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/w [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米格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/nr -/w 17PF/m]/np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型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/k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战斗机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比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/p [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米格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/nr -/w 17P/m]/np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性能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更好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/l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。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/w</a:t>
            </a:r>
          </a:p>
          <a:p>
            <a:pPr latinLnBrk="1">
              <a:spcAft>
                <a:spcPts val="1000"/>
              </a:spcAft>
            </a:pP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样本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至少标注数千个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endParaRPr 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 latinLnBrk="1">
              <a:spcAft>
                <a:spcPts val="1000"/>
              </a:spcAft>
            </a:pPr>
            <a:endParaRPr 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81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8.6.2 </a:t>
            </a:r>
            <a:r>
              <a:rPr lang="zh-CN" altLang="en-US" b="1" dirty="0"/>
              <a:t>训练领域模型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latinLnBrk="1">
              <a:spcAft>
                <a:spcPts val="1000"/>
              </a:spcAft>
            </a:pPr>
            <a:endParaRPr 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3F8F56-8AF6-DF43-86B8-A88A86A8F669}"/>
              </a:ext>
            </a:extLst>
          </p:cNvPr>
          <p:cNvSpPr/>
          <p:nvPr/>
        </p:nvSpPr>
        <p:spPr>
          <a:xfrm>
            <a:off x="838200" y="1870075"/>
            <a:ext cx="10515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NERTrainer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trainer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NERTrainer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tagSet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nerLabels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clear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(); 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不识别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nr</a:t>
            </a:r>
            <a:r>
              <a:rPr lang="zh-CN" alt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ns</a:t>
            </a:r>
            <a:r>
              <a:rPr lang="zh-CN" alt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dirty="0" err="1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nt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tagSet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nerLabels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"np"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 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目标是识别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np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PerceptronNERecognizer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recognizer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PerceptronNERecognizer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(PLANE_CORPUS, PLANE_MODEL).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getModel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LexicalAnalyzer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analyzer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AbstractLexicalAnalyzer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PerceptronSegmenter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(),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PerceptronPOSTagger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(), recognizer);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System.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out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println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analyzer.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analyze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米高扬设计米格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-17PF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：米格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-17PF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型战斗机比米格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-17P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性能更好。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957649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8.1.2 </a:t>
            </a:r>
            <a:r>
              <a:rPr lang="zh-CN" altLang="en-US" b="1" dirty="0"/>
              <a:t>命名实体识别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识别出句子中命名实体的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边界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与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类别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的任务称为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命名实体识别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Named Entity Recognition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，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NER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对于规则性较强的命名实体，完全可以通过正则表达式处理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对于较短的命名实体，比如人名，完全可以通过分词确定边界，通过词性标注模块确定类别</a:t>
            </a:r>
            <a:endParaRPr lang="en-US" altLang="zh-CN" dirty="0"/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US" dirty="0" err="1">
                <a:cs typeface="Times New Roman" panose="02020603050405020304" pitchFamily="18" charset="0"/>
              </a:rPr>
              <a:t>在另一些语料库中（如</a:t>
            </a:r>
            <a:r>
              <a:rPr lang="en-US" dirty="0" err="1">
                <a:latin typeface="Cambria" panose="02040503050406030204" pitchFamily="18" charset="0"/>
                <a:cs typeface="Times New Roman" panose="02020603050405020304" pitchFamily="18" charset="0"/>
              </a:rPr>
              <a:t>PKU</a:t>
            </a:r>
            <a:r>
              <a:rPr lang="en-US" dirty="0" err="1">
                <a:cs typeface="Times New Roman" panose="02020603050405020304" pitchFamily="18" charset="0"/>
              </a:rPr>
              <a:t>等</a:t>
            </a:r>
            <a:r>
              <a:rPr lang="en-US" dirty="0">
                <a:cs typeface="Times New Roman" panose="02020603050405020304" pitchFamily="18" charset="0"/>
              </a:rPr>
              <a:t>），</a:t>
            </a:r>
            <a:r>
              <a:rPr lang="en-US" dirty="0" err="1">
                <a:cs typeface="Times New Roman" panose="02020603050405020304" pitchFamily="18" charset="0"/>
              </a:rPr>
              <a:t>机构名这样的复合词是拆开的，此时就需要一个专门的命名实体识别模块了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92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8.7 </a:t>
            </a:r>
            <a:r>
              <a:rPr lang="zh-CN" altLang="en-US" b="1" dirty="0"/>
              <a:t>总结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从规则到统计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命名实体识别的规则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层叠隐马尔可夫模型角色标注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序列标注三种识别方法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作为监督学习的应用，命名实体识别离不开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标注语料库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设计特征模板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训练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评估准确率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模型能够识别出哪些命名实体完全由语料库决定。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通用语料库无法解决领域需求，领域语料库的标注非常重要。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 latinLnBrk="1">
              <a:spcAft>
                <a:spcPts val="1000"/>
              </a:spcAft>
            </a:pPr>
            <a:endParaRPr 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DD8FB745-6BB2-3547-AA47-74FE829564D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4038599" y="437457"/>
            <a:ext cx="7840875" cy="205916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6D8E0-61F6-7B49-A065-12C065AE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21" y="3021531"/>
            <a:ext cx="47625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8.2 </a:t>
            </a:r>
            <a:r>
              <a:rPr lang="zh-CN" altLang="en-US" b="1" dirty="0"/>
              <a:t>基于规则的命名实体识别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这些系统属于</a:t>
            </a:r>
            <a:r>
              <a:rPr lang="en-US" dirty="0" err="1"/>
              <a:t>HanLP</a:t>
            </a:r>
            <a:r>
              <a:rPr lang="zh-CN" altLang="en-US" dirty="0"/>
              <a:t>早期设计的一部分，虽然已经落伍，但可以应付一些语料匮乏的专门领域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2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8.2.1 </a:t>
            </a:r>
            <a:r>
              <a:rPr lang="zh-CN" altLang="en-US" b="1" dirty="0"/>
              <a:t>基于规则的音译人名识别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在一段待识别的文本中，若音译字符连续出现，则很有可能来自一个音译人名</a:t>
            </a:r>
            <a:endParaRPr lang="en-US" altLang="zh-CN" dirty="0"/>
          </a:p>
          <a:p>
            <a:pPr marL="800100" lvl="1" indent="-342900">
              <a:spcAft>
                <a:spcPts val="1000"/>
              </a:spcAft>
              <a:buFont typeface="+mj-lt"/>
              <a:buAutoNum type="arabicParenR"/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若粗分结果中某词语的备选词性（词性由核心词典、用户词典提供）含有</a:t>
            </a:r>
            <a:r>
              <a:rPr lang="en-US" sz="20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nrf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（音译人名），则触发规则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；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+mj-lt"/>
              <a:buAutoNum type="arabicParenR"/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从该词语出发往右扫描，若遇到音译人名词库中的词语，则合并，否则终止扫描。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29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8.2.2 </a:t>
            </a:r>
            <a:r>
              <a:rPr lang="zh-CN" altLang="en-US" b="1" dirty="0"/>
              <a:t>基于规则的日本人名识别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日本人名识别规则：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+mj-lt"/>
              <a:buAutoNum type="arabicParenR"/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在文本中匹配日本人名的姓氏和名字，分别记作</a:t>
            </a:r>
            <a:r>
              <a:rPr 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和</a:t>
            </a:r>
            <a:r>
              <a:rPr 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；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+mj-lt"/>
              <a:buAutoNum type="arabicParenR"/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将连续的</a:t>
            </a:r>
            <a:r>
              <a:rPr lang="en-US" sz="20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xm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合并为日本人名，标注为</a:t>
            </a:r>
            <a:r>
              <a:rPr lang="en-US" sz="20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nrj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。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0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8.2.3 </a:t>
            </a:r>
            <a:r>
              <a:rPr lang="zh-CN" altLang="en-US" b="1" dirty="0"/>
              <a:t>基于规则的数词英文识别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首先利用</a:t>
            </a:r>
            <a:r>
              <a:rPr lang="en-US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com.hankcs.hanlp.dictionary.other.CharType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工具类获取每个字符的类型。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然后扫描字符串的类型数组，将类型相同的字符合并，利用其类型确定词性（数词</a:t>
            </a:r>
            <a:r>
              <a:rPr lang="en-US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或英文</a:t>
            </a:r>
            <a:r>
              <a:rPr lang="en-US" sz="2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nx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等）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0CFDDC-3FDB-9B40-AFD5-8A0FA9FEEF2E}"/>
              </a:ext>
            </a:extLst>
          </p:cNvPr>
          <p:cNvSpPr/>
          <p:nvPr/>
        </p:nvSpPr>
        <p:spPr>
          <a:xfrm>
            <a:off x="990600" y="411310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ViterbiSegment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segment.seg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牛奶三〇〇克壹佰块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segment.seg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牛奶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300</a:t>
            </a:r>
            <a:r>
              <a:rPr lang="en-US" dirty="0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克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en-US" dirty="0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segment.seg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牛奶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300g100rmb"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7857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8.3 </a:t>
            </a:r>
            <a:r>
              <a:rPr lang="zh-CN" altLang="en-US" b="1" dirty="0"/>
              <a:t>命名实体识别语料库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命名实体识别语料的针对性非常强，往往是人们关心什么样的命名实体，就去标注什么样的语料</a:t>
            </a:r>
            <a:endParaRPr 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6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8.3.1 1998</a:t>
            </a:r>
            <a:r>
              <a:rPr lang="zh-CN" altLang="en-US" b="1" dirty="0"/>
              <a:t>年</a:t>
            </a:r>
            <a:r>
              <a:rPr lang="en-US" altLang="zh-CN" b="1" dirty="0"/>
              <a:t>《</a:t>
            </a:r>
            <a:r>
              <a:rPr lang="zh-CN" altLang="en-US" b="1" dirty="0"/>
              <a:t>人民日报</a:t>
            </a:r>
            <a:r>
              <a:rPr lang="en-US" altLang="zh-CN" b="1" dirty="0"/>
              <a:t>》</a:t>
            </a:r>
            <a:r>
              <a:rPr lang="zh-CN" altLang="en-US" b="1" dirty="0"/>
              <a:t>语料库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1">
              <a:spcAft>
                <a:spcPts val="1000"/>
              </a:spcAft>
            </a:pP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萨哈夫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/nr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说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/v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，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/w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伊拉克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/ns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将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/d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同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/p [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联合国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nt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销毁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/v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伊拉克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/ns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大规模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/b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杀伤性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武器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特别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/a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委员会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/n]/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nt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继续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/v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保持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/v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合作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/v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。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/w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sz="3200" dirty="0">
                <a:latin typeface="Cambria" panose="02040503050406030204" pitchFamily="18" charset="0"/>
                <a:cs typeface="Times New Roman" panose="02020603050405020304" pitchFamily="18" charset="0"/>
              </a:rPr>
              <a:t>PKU</a:t>
            </a:r>
            <a:r>
              <a:rPr lang="zh-CN" altLang="en-US" sz="3200" dirty="0">
                <a:latin typeface="Cambria" panose="02040503050406030204" pitchFamily="18" charset="0"/>
                <a:cs typeface="Times New Roman" panose="02020603050405020304" pitchFamily="18" charset="0"/>
              </a:rPr>
              <a:t>语料库中还存在许多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nz</a:t>
            </a:r>
            <a:r>
              <a:rPr lang="zh-CN" altLang="en-US" sz="3200" dirty="0">
                <a:latin typeface="Cambria" panose="02040503050406030204" pitchFamily="18" charset="0"/>
                <a:cs typeface="Times New Roman" panose="02020603050405020304" pitchFamily="18" charset="0"/>
              </a:rPr>
              <a:t>专有名词类型的复合词：</a:t>
            </a:r>
            <a:endParaRPr lang="en-US" sz="3200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[</a:t>
            </a:r>
            <a:r>
              <a:rPr lang="en-US" dirty="0" err="1">
                <a:cs typeface="Times New Roman" panose="02020603050405020304" pitchFamily="18" charset="0"/>
              </a:rPr>
              <a:t>延安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/ns </a:t>
            </a:r>
            <a:r>
              <a:rPr lang="en-US" dirty="0" err="1">
                <a:cs typeface="Times New Roman" panose="02020603050405020304" pitchFamily="18" charset="0"/>
              </a:rPr>
              <a:t>供水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vn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工程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/n]/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nz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建成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/v </a:t>
            </a:r>
            <a:r>
              <a:rPr lang="en-US" dirty="0" err="1">
                <a:cs typeface="Times New Roman" panose="02020603050405020304" pitchFamily="18" charset="0"/>
              </a:rPr>
              <a:t>通水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/v</a:t>
            </a:r>
            <a:b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endParaRPr 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 latinLnBrk="1">
              <a:spcAft>
                <a:spcPts val="1000"/>
              </a:spcAft>
            </a:pPr>
            <a:r>
              <a:rPr lang="en-US" dirty="0" err="1">
                <a:cs typeface="Times New Roman" panose="02020603050405020304" pitchFamily="18" charset="0"/>
              </a:rPr>
              <a:t>黄浦江畔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/ns </a:t>
            </a:r>
            <a:r>
              <a:rPr lang="en-US" dirty="0" err="1">
                <a:cs typeface="Times New Roman" panose="02020603050405020304" pitchFamily="18" charset="0"/>
              </a:rPr>
              <a:t>的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/u [</a:t>
            </a:r>
            <a:r>
              <a:rPr lang="en-US" dirty="0" err="1">
                <a:cs typeface="Times New Roman" panose="02020603050405020304" pitchFamily="18" charset="0"/>
              </a:rPr>
              <a:t>东方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/s </a:t>
            </a:r>
            <a:r>
              <a:rPr lang="en-US" dirty="0" err="1">
                <a:cs typeface="Times New Roman" panose="02020603050405020304" pitchFamily="18" charset="0"/>
              </a:rPr>
              <a:t>明珠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 </a:t>
            </a:r>
            <a:r>
              <a:rPr lang="en-US" dirty="0" err="1">
                <a:cs typeface="Times New Roman" panose="02020603050405020304" pitchFamily="18" charset="0"/>
              </a:rPr>
              <a:t>电视塔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/n]/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nz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前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/f </a:t>
            </a:r>
            <a:r>
              <a:rPr lang="en-US" dirty="0" err="1">
                <a:cs typeface="Times New Roman" panose="02020603050405020304" pitchFamily="18" charset="0"/>
              </a:rPr>
              <a:t>热闹非凡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/l</a:t>
            </a:r>
            <a:b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endParaRPr 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 latinLnBrk="1">
              <a:spcAft>
                <a:spcPts val="1000"/>
              </a:spcAft>
            </a:pPr>
            <a:r>
              <a:rPr lang="en-US" dirty="0" err="1">
                <a:cs typeface="Times New Roman" panose="02020603050405020304" pitchFamily="18" charset="0"/>
              </a:rPr>
              <a:t>一九九七年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/t [</a:t>
            </a:r>
            <a:r>
              <a:rPr lang="en-US" dirty="0" err="1">
                <a:cs typeface="Times New Roman" panose="02020603050405020304" pitchFamily="18" charset="0"/>
              </a:rPr>
              <a:t>诺贝尔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/nr </a:t>
            </a:r>
            <a:r>
              <a:rPr lang="en-US" dirty="0" err="1">
                <a:cs typeface="Times New Roman" panose="02020603050405020304" pitchFamily="18" charset="0"/>
              </a:rPr>
              <a:t>物理奖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/n]/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nz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获得者</a:t>
            </a:r>
            <a:r>
              <a:rPr lang="en-US" dirty="0">
                <a:latin typeface="Consolas" panose="020B0609020204030204" pitchFamily="49" charset="0"/>
                <a:cs typeface="Times New Roman" panose="02020603050405020304" pitchFamily="18" charset="0"/>
              </a:rPr>
              <a:t>/n</a:t>
            </a:r>
          </a:p>
          <a:p>
            <a:pPr latinLnBrk="1">
              <a:spcAft>
                <a:spcPts val="1000"/>
              </a:spcAft>
            </a:pPr>
            <a:endParaRPr 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3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2527</Words>
  <Application>Microsoft Office PowerPoint</Application>
  <PresentationFormat>宽屏</PresentationFormat>
  <Paragraphs>366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SimSun</vt:lpstr>
      <vt:lpstr>Arial</vt:lpstr>
      <vt:lpstr>Calibri</vt:lpstr>
      <vt:lpstr>Cambria</vt:lpstr>
      <vt:lpstr>Cambria Math</vt:lpstr>
      <vt:lpstr>Consolas</vt:lpstr>
      <vt:lpstr>Office Theme</vt:lpstr>
      <vt:lpstr>第八章 命名实体识别</vt:lpstr>
      <vt:lpstr>8.1.1 命名实体</vt:lpstr>
      <vt:lpstr>8.1.2 命名实体识别</vt:lpstr>
      <vt:lpstr>8.2 基于规则的命名实体识别</vt:lpstr>
      <vt:lpstr>8.2.1 基于规则的音译人名识别</vt:lpstr>
      <vt:lpstr>8.2.2 基于规则的日本人名识别</vt:lpstr>
      <vt:lpstr>8.2.3 基于规则的数词英文识别</vt:lpstr>
      <vt:lpstr>8.3 命名实体识别语料库 </vt:lpstr>
      <vt:lpstr>8.3.1 1998年《人民日报》语料库</vt:lpstr>
      <vt:lpstr>8.3.2 微软命名实体识别语料库</vt:lpstr>
      <vt:lpstr>8.4 基于层叠隐马尔可夫模型的角色标注框架</vt:lpstr>
      <vt:lpstr>8.4.1 基于角色标注的中国人名识别</vt:lpstr>
      <vt:lpstr>8.4.1 基于角色标注的中国人名识别</vt:lpstr>
      <vt:lpstr>8.4.1 基于角色标注的中国人名识别</vt:lpstr>
      <vt:lpstr>8.4.1 基于角色标注的中国人名识别</vt:lpstr>
      <vt:lpstr>8.4.2 基于角色标注的地名识别 </vt:lpstr>
      <vt:lpstr>8.4.3 基于角色标注的机构名识别</vt:lpstr>
      <vt:lpstr>8.5 基于序列标注的命名实体识别</vt:lpstr>
      <vt:lpstr>8.5 基于序列标注的命名实体识别</vt:lpstr>
      <vt:lpstr>8.5.1 特征提取</vt:lpstr>
      <vt:lpstr>8.5.2 基于隐马尔可夫模型序列标注的命名实体识别</vt:lpstr>
      <vt:lpstr>8.5.3 基于感知机序列标注的命名实体识别</vt:lpstr>
      <vt:lpstr>8.5.3 基于感知机序列标注的命名实体识别</vt:lpstr>
      <vt:lpstr>8.5.4 基于条件随机场序列标注的命名实体识别</vt:lpstr>
      <vt:lpstr>8.5.5 命名实体识别标准化评测</vt:lpstr>
      <vt:lpstr>8.5.5 命名实体识别标准化评测</vt:lpstr>
      <vt:lpstr>8.6 自定义领域命名实体识别</vt:lpstr>
      <vt:lpstr>8.6.1 标注领域命名实体识别语料库</vt:lpstr>
      <vt:lpstr>8.6.2 训练领域模型</vt:lpstr>
      <vt:lpstr>8.7 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韩 和</dc:creator>
  <cp:lastModifiedBy>David yonggang</cp:lastModifiedBy>
  <cp:revision>365</cp:revision>
  <dcterms:created xsi:type="dcterms:W3CDTF">2019-10-06T17:25:52Z</dcterms:created>
  <dcterms:modified xsi:type="dcterms:W3CDTF">2020-06-29T16:38:12Z</dcterms:modified>
</cp:coreProperties>
</file>